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Alfa Slab On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lfaSlabOn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cc7b5091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cc7b5091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cc7b5091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cc7b5091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ca54902e7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ca54902e7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6ca54902e7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6ca54902e7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6ca54902e7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6ca54902e7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6ca6a132d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ca6a132d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ca6a132d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ca6a132d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ca6a132d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ca6a132d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ca6a132d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ca6a132d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ca6a132d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ca6a132d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6cc7b5091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6cc7b5091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6cc7b509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6cc7b509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6cc7b509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6cc7b509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cc7b5091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cc7b5091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6cc7b5091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6cc7b5091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6ca54902e7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6ca54902e7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6ca54902e7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6ca54902e7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6ca54902e7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6ca54902e7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jpg"/><Relationship Id="rId5"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Sonic Evolution</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Tenjing Norsang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Sonic’s Abilities - Spindash</a:t>
            </a:r>
            <a:endParaRPr/>
          </a:p>
        </p:txBody>
      </p:sp>
      <p:sp>
        <p:nvSpPr>
          <p:cNvPr id="127" name="Google Shape;12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Sonic can charge up a Spindash. After charging, Sonic will </a:t>
            </a:r>
            <a:r>
              <a:rPr lang="en"/>
              <a:t>propel</a:t>
            </a:r>
            <a:r>
              <a:rPr lang="en"/>
              <a:t> </a:t>
            </a:r>
            <a:r>
              <a:rPr lang="en"/>
              <a:t>forwards</a:t>
            </a:r>
            <a:r>
              <a:rPr lang="en"/>
              <a:t> in ball form. Any enemies in his path are destroyed.</a:t>
            </a:r>
            <a:endParaRPr/>
          </a:p>
          <a:p>
            <a:pPr indent="0" lvl="0" marL="0" rtl="0" algn="l">
              <a:spcBef>
                <a:spcPts val="1200"/>
              </a:spcBef>
              <a:spcAft>
                <a:spcPts val="1200"/>
              </a:spcAft>
              <a:buNone/>
            </a:pPr>
            <a:r>
              <a:rPr lang="en"/>
              <a:t>Game Introduced: Sonic the Hedgehog 2 (1992)</a:t>
            </a:r>
            <a:endParaRPr/>
          </a:p>
        </p:txBody>
      </p:sp>
      <p:pic>
        <p:nvPicPr>
          <p:cNvPr id="128" name="Google Shape;128;p22" title="1_N1Usk8iykDDtgqqPCfvoYA.gif"/>
          <p:cNvPicPr preferRelativeResize="0"/>
          <p:nvPr/>
        </p:nvPicPr>
        <p:blipFill>
          <a:blip r:embed="rId3">
            <a:alphaModFix/>
          </a:blip>
          <a:stretch>
            <a:fillRect/>
          </a:stretch>
        </p:blipFill>
        <p:spPr>
          <a:xfrm>
            <a:off x="2349215" y="2455925"/>
            <a:ext cx="4445576" cy="244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Sonic’s Abilities - Homing Attack</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in the air, if a target is available, a reticle will hover on it. Sonic can home in on that target at extreme speeds.</a:t>
            </a:r>
            <a:endParaRPr/>
          </a:p>
          <a:p>
            <a:pPr indent="0" lvl="0" marL="0" rtl="0" algn="l">
              <a:spcBef>
                <a:spcPts val="1200"/>
              </a:spcBef>
              <a:spcAft>
                <a:spcPts val="1200"/>
              </a:spcAft>
              <a:buNone/>
            </a:pPr>
            <a:r>
              <a:rPr lang="en"/>
              <a:t>Game Introduced: Sonic Adventure (1998)</a:t>
            </a:r>
            <a:endParaRPr/>
          </a:p>
        </p:txBody>
      </p:sp>
      <p:pic>
        <p:nvPicPr>
          <p:cNvPr id="135" name="Google Shape;135;p23" title="giphy.gif"/>
          <p:cNvPicPr preferRelativeResize="0"/>
          <p:nvPr/>
        </p:nvPicPr>
        <p:blipFill>
          <a:blip r:embed="rId3">
            <a:alphaModFix/>
          </a:blip>
          <a:stretch>
            <a:fillRect/>
          </a:stretch>
        </p:blipFill>
        <p:spPr>
          <a:xfrm>
            <a:off x="2286000" y="2405725"/>
            <a:ext cx="4572000" cy="257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Sonic’s Abilities - Light Speed Dash</a:t>
            </a:r>
            <a:endParaRPr/>
          </a:p>
        </p:txBody>
      </p:sp>
      <p:sp>
        <p:nvSpPr>
          <p:cNvPr id="141" name="Google Shape;14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there is a trail of rings, Sonic can perform a light speed dash. The light speed dash </a:t>
            </a:r>
            <a:r>
              <a:rPr lang="en"/>
              <a:t>propels Sonic through the trail of rings.</a:t>
            </a:r>
            <a:endParaRPr/>
          </a:p>
          <a:p>
            <a:pPr indent="0" lvl="0" marL="0" rtl="0" algn="l">
              <a:spcBef>
                <a:spcPts val="1200"/>
              </a:spcBef>
              <a:spcAft>
                <a:spcPts val="1200"/>
              </a:spcAft>
              <a:buNone/>
            </a:pPr>
            <a:r>
              <a:rPr lang="en"/>
              <a:t>Game Introduced: Sonic Adventure (1998)</a:t>
            </a:r>
            <a:endParaRPr/>
          </a:p>
        </p:txBody>
      </p:sp>
      <p:pic>
        <p:nvPicPr>
          <p:cNvPr id="142" name="Google Shape;142;p24" title="200.gif"/>
          <p:cNvPicPr preferRelativeResize="0"/>
          <p:nvPr/>
        </p:nvPicPr>
        <p:blipFill>
          <a:blip r:embed="rId3">
            <a:alphaModFix/>
          </a:blip>
          <a:stretch>
            <a:fillRect/>
          </a:stretch>
        </p:blipFill>
        <p:spPr>
          <a:xfrm>
            <a:off x="2509338" y="2494525"/>
            <a:ext cx="4125325" cy="2357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Sonic’s Abilities - Boost</a:t>
            </a:r>
            <a:endParaRPr/>
          </a:p>
        </p:txBody>
      </p:sp>
      <p:sp>
        <p:nvSpPr>
          <p:cNvPr id="148" name="Google Shape;14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holding down the boost button, Sonic reaches top speed immediately and becomes near invincible, blowing away any enemies in his path. He can also run on water while boosting. As Sonic boosts, he will lose </a:t>
            </a:r>
            <a:r>
              <a:rPr lang="en"/>
              <a:t>energy</a:t>
            </a:r>
            <a:r>
              <a:rPr lang="en"/>
              <a:t> from his boost gauge (bottom left). Without energy Sonic can not boost. He can gain energy back by collecting rings or destroying enemies.</a:t>
            </a:r>
            <a:endParaRPr/>
          </a:p>
          <a:p>
            <a:pPr indent="0" lvl="0" marL="0" rtl="0" algn="l">
              <a:spcBef>
                <a:spcPts val="1200"/>
              </a:spcBef>
              <a:spcAft>
                <a:spcPts val="1200"/>
              </a:spcAft>
              <a:buNone/>
            </a:pPr>
            <a:r>
              <a:rPr lang="en"/>
              <a:t>Game Introduced: Sonic Unleashed (2008)</a:t>
            </a:r>
            <a:endParaRPr/>
          </a:p>
        </p:txBody>
      </p:sp>
      <p:pic>
        <p:nvPicPr>
          <p:cNvPr id="149" name="Google Shape;149;p25" title="200.gif"/>
          <p:cNvPicPr preferRelativeResize="0"/>
          <p:nvPr/>
        </p:nvPicPr>
        <p:blipFill>
          <a:blip r:embed="rId3">
            <a:alphaModFix/>
          </a:blip>
          <a:stretch>
            <a:fillRect/>
          </a:stretch>
        </p:blipFill>
        <p:spPr>
          <a:xfrm>
            <a:off x="4867700" y="2741650"/>
            <a:ext cx="4124075" cy="231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Sonic’s Abilities - Stomp</a:t>
            </a:r>
            <a:endParaRPr/>
          </a:p>
        </p:txBody>
      </p:sp>
      <p:sp>
        <p:nvSpPr>
          <p:cNvPr id="155" name="Google Shape;15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in the air, Sonic can perform a stomp. It stops all of his momentum and causes him to go straight downwards. Any enemies or obstacles that collide with Sonic while he is stomping are destroyed.</a:t>
            </a:r>
            <a:endParaRPr/>
          </a:p>
          <a:p>
            <a:pPr indent="0" lvl="0" marL="0" rtl="0" algn="l">
              <a:spcBef>
                <a:spcPts val="1200"/>
              </a:spcBef>
              <a:spcAft>
                <a:spcPts val="1200"/>
              </a:spcAft>
              <a:buNone/>
            </a:pPr>
            <a:r>
              <a:rPr lang="en"/>
              <a:t>Game Introduced: Sonic Unleashed (2008)</a:t>
            </a:r>
            <a:endParaRPr/>
          </a:p>
        </p:txBody>
      </p:sp>
      <p:pic>
        <p:nvPicPr>
          <p:cNvPr id="156" name="Google Shape;156;p26" title="200.gif"/>
          <p:cNvPicPr preferRelativeResize="0"/>
          <p:nvPr/>
        </p:nvPicPr>
        <p:blipFill>
          <a:blip r:embed="rId3">
            <a:alphaModFix/>
          </a:blip>
          <a:stretch>
            <a:fillRect/>
          </a:stretch>
        </p:blipFill>
        <p:spPr>
          <a:xfrm>
            <a:off x="2743425" y="2818875"/>
            <a:ext cx="3657150" cy="208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Prototype (First Semester)</a:t>
            </a:r>
            <a:endParaRPr/>
          </a:p>
        </p:txBody>
      </p:sp>
      <p:sp>
        <p:nvSpPr>
          <p:cNvPr id="162" name="Google Shape;16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By the end of this </a:t>
            </a:r>
            <a:r>
              <a:rPr lang="en"/>
              <a:t>semester</a:t>
            </a:r>
            <a:r>
              <a:rPr lang="en"/>
              <a:t>, I want to have a playable Sonic with most of his abilities coded into Unity. I also hope to get a few basic enemies out of the way.</a:t>
            </a:r>
            <a:endParaRPr/>
          </a:p>
        </p:txBody>
      </p:sp>
      <p:pic>
        <p:nvPicPr>
          <p:cNvPr id="163" name="Google Shape;163;p27" title="d8241807dda52557ded1efd342d32ee1e224e866v2_hq.jpg"/>
          <p:cNvPicPr preferRelativeResize="0"/>
          <p:nvPr/>
        </p:nvPicPr>
        <p:blipFill>
          <a:blip r:embed="rId3">
            <a:alphaModFix/>
          </a:blip>
          <a:stretch>
            <a:fillRect/>
          </a:stretch>
        </p:blipFill>
        <p:spPr>
          <a:xfrm>
            <a:off x="2875696" y="2086900"/>
            <a:ext cx="2973750" cy="274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Prototype (Second Semester)</a:t>
            </a:r>
            <a:endParaRPr/>
          </a:p>
        </p:txBody>
      </p:sp>
      <p:sp>
        <p:nvSpPr>
          <p:cNvPr id="169" name="Google Shape;16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With Sonic coded into Unity, I would then focus on level design and asset development. There will be one playable level with enemies ready by the end of the semester.</a:t>
            </a:r>
            <a:endParaRPr/>
          </a:p>
        </p:txBody>
      </p:sp>
      <p:pic>
        <p:nvPicPr>
          <p:cNvPr id="170" name="Google Shape;170;p28" title="9183dede-78c5-4aaa-88d0-4788e2b5a9be8890100417820027020-1024x576.png"/>
          <p:cNvPicPr preferRelativeResize="0"/>
          <p:nvPr/>
        </p:nvPicPr>
        <p:blipFill>
          <a:blip r:embed="rId3">
            <a:alphaModFix/>
          </a:blip>
          <a:stretch>
            <a:fillRect/>
          </a:stretch>
        </p:blipFill>
        <p:spPr>
          <a:xfrm>
            <a:off x="2178899" y="2116825"/>
            <a:ext cx="4786225" cy="2694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76" name="Google Shape;17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Building Sonic from the ground up.</a:t>
            </a:r>
            <a:endParaRPr/>
          </a:p>
          <a:p>
            <a:pPr indent="-342900" lvl="0" marL="457200" rtl="0" algn="l">
              <a:spcBef>
                <a:spcPts val="0"/>
              </a:spcBef>
              <a:spcAft>
                <a:spcPts val="0"/>
              </a:spcAft>
              <a:buSzPts val="1800"/>
              <a:buChar char="●"/>
            </a:pPr>
            <a:r>
              <a:rPr lang="en"/>
              <a:t>First time using assets to design a level.</a:t>
            </a:r>
            <a:endParaRPr/>
          </a:p>
          <a:p>
            <a:pPr indent="-342900" lvl="0" marL="457200" rtl="0" algn="l">
              <a:spcBef>
                <a:spcPts val="0"/>
              </a:spcBef>
              <a:spcAft>
                <a:spcPts val="0"/>
              </a:spcAft>
              <a:buSzPts val="1800"/>
              <a:buChar char="●"/>
            </a:pPr>
            <a:r>
              <a:rPr lang="en"/>
              <a:t>Rigging 3D animations.</a:t>
            </a:r>
            <a:endParaRPr/>
          </a:p>
          <a:p>
            <a:pPr indent="-342900" lvl="0" marL="457200" rtl="0" algn="l">
              <a:spcBef>
                <a:spcPts val="0"/>
              </a:spcBef>
              <a:spcAft>
                <a:spcPts val="0"/>
              </a:spcAft>
              <a:buSzPts val="1800"/>
              <a:buChar char="●"/>
            </a:pPr>
            <a:r>
              <a:rPr lang="en"/>
              <a:t>Merging</a:t>
            </a:r>
            <a:r>
              <a:rPr lang="en"/>
              <a:t> multiple areas into one level</a:t>
            </a:r>
            <a:endParaRPr/>
          </a:p>
        </p:txBody>
      </p:sp>
      <p:pic>
        <p:nvPicPr>
          <p:cNvPr id="177" name="Google Shape;177;p29" title="1_tbf2ieIosYOoXeKni3yBoA.jpg"/>
          <p:cNvPicPr preferRelativeResize="0"/>
          <p:nvPr/>
        </p:nvPicPr>
        <p:blipFill>
          <a:blip r:embed="rId3">
            <a:alphaModFix/>
          </a:blip>
          <a:stretch>
            <a:fillRect/>
          </a:stretch>
        </p:blipFill>
        <p:spPr>
          <a:xfrm>
            <a:off x="5065975" y="1205988"/>
            <a:ext cx="4111000" cy="2731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Milestones</a:t>
            </a:r>
            <a:endParaRPr/>
          </a:p>
        </p:txBody>
      </p:sp>
      <p:sp>
        <p:nvSpPr>
          <p:cNvPr id="183" name="Google Shape;18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First Semester</a:t>
            </a:r>
            <a:endParaRPr/>
          </a:p>
          <a:p>
            <a:pPr indent="-317500" lvl="1" marL="914400" rtl="0" algn="l">
              <a:spcBef>
                <a:spcPts val="0"/>
              </a:spcBef>
              <a:spcAft>
                <a:spcPts val="0"/>
              </a:spcAft>
              <a:buSzPts val="1400"/>
              <a:buChar char="○"/>
            </a:pPr>
            <a:r>
              <a:rPr lang="en"/>
              <a:t>Playable Sonic Character</a:t>
            </a:r>
            <a:endParaRPr/>
          </a:p>
          <a:p>
            <a:pPr indent="-317500" lvl="1" marL="914400" rtl="0" algn="l">
              <a:spcBef>
                <a:spcPts val="0"/>
              </a:spcBef>
              <a:spcAft>
                <a:spcPts val="0"/>
              </a:spcAft>
              <a:buSzPts val="1400"/>
              <a:buChar char="○"/>
            </a:pPr>
            <a:r>
              <a:rPr lang="en"/>
              <a:t>Basic Enemies</a:t>
            </a:r>
            <a:endParaRPr/>
          </a:p>
          <a:p>
            <a:pPr indent="-342900" lvl="0" marL="457200" rtl="0" algn="l">
              <a:spcBef>
                <a:spcPts val="0"/>
              </a:spcBef>
              <a:spcAft>
                <a:spcPts val="0"/>
              </a:spcAft>
              <a:buSzPts val="1800"/>
              <a:buChar char="●"/>
            </a:pPr>
            <a:r>
              <a:rPr lang="en"/>
              <a:t>Second Semester</a:t>
            </a:r>
            <a:endParaRPr/>
          </a:p>
          <a:p>
            <a:pPr indent="-317500" lvl="1" marL="914400" rtl="0" algn="l">
              <a:spcBef>
                <a:spcPts val="0"/>
              </a:spcBef>
              <a:spcAft>
                <a:spcPts val="0"/>
              </a:spcAft>
              <a:buSzPts val="1400"/>
              <a:buChar char="○"/>
            </a:pPr>
            <a:r>
              <a:rPr lang="en"/>
              <a:t>Level Design</a:t>
            </a:r>
            <a:endParaRPr/>
          </a:p>
          <a:p>
            <a:pPr indent="-317500" lvl="1" marL="914400" rtl="0" algn="l">
              <a:spcBef>
                <a:spcPts val="0"/>
              </a:spcBef>
              <a:spcAft>
                <a:spcPts val="0"/>
              </a:spcAft>
              <a:buSzPts val="1400"/>
              <a:buChar char="○"/>
            </a:pPr>
            <a:r>
              <a:rPr lang="en"/>
              <a:t>Asset Development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Sonic Evolution is a 2D/3D platformer starring Sonic the Hedgehog.</a:t>
            </a:r>
            <a:endParaRPr/>
          </a:p>
          <a:p>
            <a:pPr indent="-342900" lvl="0" marL="457200" rtl="0" algn="l">
              <a:spcBef>
                <a:spcPts val="0"/>
              </a:spcBef>
              <a:spcAft>
                <a:spcPts val="0"/>
              </a:spcAft>
              <a:buSzPts val="1800"/>
              <a:buChar char="●"/>
            </a:pPr>
            <a:r>
              <a:rPr lang="en"/>
              <a:t>Built in Unity</a:t>
            </a:r>
            <a:endParaRPr/>
          </a:p>
          <a:p>
            <a:pPr indent="-342900" lvl="0" marL="457200" rtl="0" algn="l">
              <a:spcBef>
                <a:spcPts val="0"/>
              </a:spcBef>
              <a:spcAft>
                <a:spcPts val="0"/>
              </a:spcAft>
              <a:buSzPts val="1800"/>
              <a:buChar char="●"/>
            </a:pPr>
            <a:r>
              <a:rPr lang="en"/>
              <a:t>Focus on coding / level design</a:t>
            </a:r>
            <a:endParaRPr/>
          </a:p>
          <a:p>
            <a:pPr indent="-342900" lvl="0" marL="457200" rtl="0" algn="l">
              <a:spcBef>
                <a:spcPts val="0"/>
              </a:spcBef>
              <a:spcAft>
                <a:spcPts val="0"/>
              </a:spcAft>
              <a:buSzPts val="1800"/>
              <a:buChar char="●"/>
            </a:pPr>
            <a:r>
              <a:rPr lang="en"/>
              <a:t>Important to me because Sonic is my favorite gaming character and the reason I aspire to be a game designer.</a:t>
            </a:r>
            <a:endParaRPr/>
          </a:p>
        </p:txBody>
      </p:sp>
      <p:pic>
        <p:nvPicPr>
          <p:cNvPr id="64" name="Google Shape;64;p14" title="download.png"/>
          <p:cNvPicPr preferRelativeResize="0"/>
          <p:nvPr/>
        </p:nvPicPr>
        <p:blipFill>
          <a:blip r:embed="rId3">
            <a:alphaModFix/>
          </a:blip>
          <a:stretch>
            <a:fillRect/>
          </a:stretch>
        </p:blipFill>
        <p:spPr>
          <a:xfrm>
            <a:off x="2650925" y="2927000"/>
            <a:ext cx="3842150" cy="215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 Sonic</a:t>
            </a:r>
            <a:endParaRPr/>
          </a:p>
        </p:txBody>
      </p:sp>
      <p:sp>
        <p:nvSpPr>
          <p:cNvPr id="70" name="Google Shape;70;p15"/>
          <p:cNvSpPr txBox="1"/>
          <p:nvPr>
            <p:ph idx="1" type="body"/>
          </p:nvPr>
        </p:nvSpPr>
        <p:spPr>
          <a:xfrm>
            <a:off x="311700" y="1152475"/>
            <a:ext cx="5990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Sonic is a </a:t>
            </a:r>
            <a:r>
              <a:rPr lang="en"/>
              <a:t>chili dog</a:t>
            </a:r>
            <a:r>
              <a:rPr lang="en"/>
              <a:t> loving hedgehog known for his incredible speed and </a:t>
            </a:r>
            <a:r>
              <a:rPr lang="en"/>
              <a:t>righteous</a:t>
            </a:r>
            <a:r>
              <a:rPr lang="en"/>
              <a:t> yet cocky attitude.</a:t>
            </a:r>
            <a:endParaRPr/>
          </a:p>
          <a:p>
            <a:pPr indent="-342900" lvl="0" marL="457200" rtl="0" algn="l">
              <a:spcBef>
                <a:spcPts val="0"/>
              </a:spcBef>
              <a:spcAft>
                <a:spcPts val="0"/>
              </a:spcAft>
              <a:buSzPts val="1800"/>
              <a:buChar char="●"/>
            </a:pPr>
            <a:r>
              <a:rPr lang="en"/>
              <a:t>Sonic made his first official debut in his game, Sonic the Hedgehog (SEGA), on June 21, 1991.</a:t>
            </a:r>
            <a:endParaRPr/>
          </a:p>
          <a:p>
            <a:pPr indent="-342900" lvl="0" marL="457200" rtl="0" algn="l">
              <a:spcBef>
                <a:spcPts val="0"/>
              </a:spcBef>
              <a:spcAft>
                <a:spcPts val="0"/>
              </a:spcAft>
              <a:buSzPts val="1800"/>
              <a:buChar char="●"/>
            </a:pPr>
            <a:r>
              <a:rPr lang="en"/>
              <a:t>Since then, there have been a total of 114 Sonic games released, including spin offs.</a:t>
            </a:r>
            <a:endParaRPr/>
          </a:p>
        </p:txBody>
      </p:sp>
      <p:pic>
        <p:nvPicPr>
          <p:cNvPr id="71" name="Google Shape;71;p15" title="22e0c45af0593d2ad2b067f114652495.jpg"/>
          <p:cNvPicPr preferRelativeResize="0"/>
          <p:nvPr/>
        </p:nvPicPr>
        <p:blipFill>
          <a:blip r:embed="rId3">
            <a:alphaModFix/>
          </a:blip>
          <a:stretch>
            <a:fillRect/>
          </a:stretch>
        </p:blipFill>
        <p:spPr>
          <a:xfrm>
            <a:off x="6548550" y="1340800"/>
            <a:ext cx="2004250" cy="3132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 Sonic</a:t>
            </a:r>
            <a:endParaRPr/>
          </a:p>
          <a:p>
            <a:pPr indent="0" lvl="0" marL="0" rtl="0" algn="l">
              <a:spcBef>
                <a:spcPts val="0"/>
              </a:spcBef>
              <a:spcAft>
                <a:spcPts val="0"/>
              </a:spcAft>
              <a:buNone/>
            </a:pPr>
            <a:r>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 the years went by, Sonic went through changes with his design and abilities in response to factors like technological advances (2D → 3D) and modern trends.</a:t>
            </a:r>
            <a:endParaRPr/>
          </a:p>
        </p:txBody>
      </p:sp>
      <p:pic>
        <p:nvPicPr>
          <p:cNvPr id="78" name="Google Shape;78;p16" title="th1z5ithhidc1.png"/>
          <p:cNvPicPr preferRelativeResize="0"/>
          <p:nvPr/>
        </p:nvPicPr>
        <p:blipFill>
          <a:blip r:embed="rId3">
            <a:alphaModFix/>
          </a:blip>
          <a:stretch>
            <a:fillRect/>
          </a:stretch>
        </p:blipFill>
        <p:spPr>
          <a:xfrm>
            <a:off x="1458375" y="2326750"/>
            <a:ext cx="1947475" cy="2573850"/>
          </a:xfrm>
          <a:prstGeom prst="rect">
            <a:avLst/>
          </a:prstGeom>
          <a:noFill/>
          <a:ln>
            <a:noFill/>
          </a:ln>
        </p:spPr>
      </p:pic>
      <p:pic>
        <p:nvPicPr>
          <p:cNvPr id="79" name="Google Shape;79;p16" title="de50rsw-756fadff-527f-4408-ac01-ef956002d1c1.png"/>
          <p:cNvPicPr preferRelativeResize="0"/>
          <p:nvPr/>
        </p:nvPicPr>
        <p:blipFill>
          <a:blip r:embed="rId4">
            <a:alphaModFix/>
          </a:blip>
          <a:stretch>
            <a:fillRect/>
          </a:stretch>
        </p:blipFill>
        <p:spPr>
          <a:xfrm>
            <a:off x="4960701" y="2062000"/>
            <a:ext cx="2592350" cy="2880701"/>
          </a:xfrm>
          <a:prstGeom prst="rect">
            <a:avLst/>
          </a:prstGeom>
          <a:noFill/>
          <a:ln>
            <a:noFill/>
          </a:ln>
        </p:spPr>
      </p:pic>
      <p:cxnSp>
        <p:nvCxnSpPr>
          <p:cNvPr id="80" name="Google Shape;80;p16"/>
          <p:cNvCxnSpPr/>
          <p:nvPr/>
        </p:nvCxnSpPr>
        <p:spPr>
          <a:xfrm flipH="1" rot="10800000">
            <a:off x="3405850" y="3495000"/>
            <a:ext cx="1706700" cy="1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221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Inspirations (Official Games)</a:t>
            </a:r>
            <a:endParaRPr/>
          </a:p>
        </p:txBody>
      </p:sp>
      <p:pic>
        <p:nvPicPr>
          <p:cNvPr id="86" name="Google Shape;86;p17" title="9183dede-78c5-4aaa-88d0-4788e2b5a9be8890100417820027020-1024x576.png"/>
          <p:cNvPicPr preferRelativeResize="0"/>
          <p:nvPr/>
        </p:nvPicPr>
        <p:blipFill>
          <a:blip r:embed="rId3">
            <a:alphaModFix/>
          </a:blip>
          <a:stretch>
            <a:fillRect/>
          </a:stretch>
        </p:blipFill>
        <p:spPr>
          <a:xfrm>
            <a:off x="5048813" y="1155442"/>
            <a:ext cx="3176850" cy="1788571"/>
          </a:xfrm>
          <a:prstGeom prst="rect">
            <a:avLst/>
          </a:prstGeom>
          <a:noFill/>
          <a:ln>
            <a:noFill/>
          </a:ln>
        </p:spPr>
      </p:pic>
      <p:sp>
        <p:nvSpPr>
          <p:cNvPr id="87" name="Google Shape;87;p17"/>
          <p:cNvSpPr txBox="1"/>
          <p:nvPr/>
        </p:nvSpPr>
        <p:spPr>
          <a:xfrm>
            <a:off x="5293388" y="694550"/>
            <a:ext cx="2687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Sonic Generations (2011)</a:t>
            </a:r>
            <a:endParaRPr sz="1800">
              <a:solidFill>
                <a:schemeClr val="dk2"/>
              </a:solidFill>
              <a:latin typeface="Proxima Nova"/>
              <a:ea typeface="Proxima Nova"/>
              <a:cs typeface="Proxima Nova"/>
              <a:sym typeface="Proxima Nova"/>
            </a:endParaRPr>
          </a:p>
        </p:txBody>
      </p:sp>
      <p:pic>
        <p:nvPicPr>
          <p:cNvPr id="88" name="Google Shape;88;p17" title="61B2xuydVaL._SL1200_.jpg"/>
          <p:cNvPicPr preferRelativeResize="0"/>
          <p:nvPr/>
        </p:nvPicPr>
        <p:blipFill>
          <a:blip r:embed="rId4">
            <a:alphaModFix/>
          </a:blip>
          <a:stretch>
            <a:fillRect/>
          </a:stretch>
        </p:blipFill>
        <p:spPr>
          <a:xfrm>
            <a:off x="918337" y="1156262"/>
            <a:ext cx="3176850" cy="1786949"/>
          </a:xfrm>
          <a:prstGeom prst="rect">
            <a:avLst/>
          </a:prstGeom>
          <a:noFill/>
          <a:ln>
            <a:noFill/>
          </a:ln>
        </p:spPr>
      </p:pic>
      <p:sp>
        <p:nvSpPr>
          <p:cNvPr id="89" name="Google Shape;89;p17"/>
          <p:cNvSpPr txBox="1"/>
          <p:nvPr/>
        </p:nvSpPr>
        <p:spPr>
          <a:xfrm>
            <a:off x="1162900" y="694538"/>
            <a:ext cx="2687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Sonic Unleashed (2008)</a:t>
            </a:r>
            <a:endParaRPr sz="1800">
              <a:solidFill>
                <a:schemeClr val="dk2"/>
              </a:solidFill>
              <a:latin typeface="Proxima Nova"/>
              <a:ea typeface="Proxima Nova"/>
              <a:cs typeface="Proxima Nova"/>
              <a:sym typeface="Proxima Nova"/>
            </a:endParaRPr>
          </a:p>
        </p:txBody>
      </p:sp>
      <p:pic>
        <p:nvPicPr>
          <p:cNvPr id="90" name="Google Shape;90;p17" title="sonicracingcrossworlds_hero.jpg"/>
          <p:cNvPicPr preferRelativeResize="0"/>
          <p:nvPr/>
        </p:nvPicPr>
        <p:blipFill>
          <a:blip r:embed="rId5">
            <a:alphaModFix/>
          </a:blip>
          <a:stretch>
            <a:fillRect/>
          </a:stretch>
        </p:blipFill>
        <p:spPr>
          <a:xfrm>
            <a:off x="3122598" y="3384438"/>
            <a:ext cx="2898801" cy="1630575"/>
          </a:xfrm>
          <a:prstGeom prst="rect">
            <a:avLst/>
          </a:prstGeom>
          <a:noFill/>
          <a:ln>
            <a:noFill/>
          </a:ln>
        </p:spPr>
      </p:pic>
      <p:sp>
        <p:nvSpPr>
          <p:cNvPr id="91" name="Google Shape;91;p17"/>
          <p:cNvSpPr txBox="1"/>
          <p:nvPr/>
        </p:nvSpPr>
        <p:spPr>
          <a:xfrm>
            <a:off x="3085801" y="2943200"/>
            <a:ext cx="297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Sonic Crossworlds (2025)</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Inspirations (Fan Games)</a:t>
            </a:r>
            <a:endParaRPr/>
          </a:p>
        </p:txBody>
      </p:sp>
      <p:pic>
        <p:nvPicPr>
          <p:cNvPr id="97" name="Google Shape;97;p18" title="SAGECAPA.png"/>
          <p:cNvPicPr preferRelativeResize="0"/>
          <p:nvPr/>
        </p:nvPicPr>
        <p:blipFill>
          <a:blip r:embed="rId3">
            <a:alphaModFix/>
          </a:blip>
          <a:stretch>
            <a:fillRect/>
          </a:stretch>
        </p:blipFill>
        <p:spPr>
          <a:xfrm>
            <a:off x="870675" y="1729950"/>
            <a:ext cx="3075799" cy="3075800"/>
          </a:xfrm>
          <a:prstGeom prst="rect">
            <a:avLst/>
          </a:prstGeom>
          <a:noFill/>
          <a:ln>
            <a:noFill/>
          </a:ln>
        </p:spPr>
      </p:pic>
      <p:sp>
        <p:nvSpPr>
          <p:cNvPr id="98" name="Google Shape;98;p18"/>
          <p:cNvSpPr txBox="1"/>
          <p:nvPr/>
        </p:nvSpPr>
        <p:spPr>
          <a:xfrm>
            <a:off x="1084075" y="1212500"/>
            <a:ext cx="2649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Sonic GT (2020)</a:t>
            </a:r>
            <a:endParaRPr sz="1800">
              <a:solidFill>
                <a:schemeClr val="dk2"/>
              </a:solidFill>
              <a:latin typeface="Proxima Nova"/>
              <a:ea typeface="Proxima Nova"/>
              <a:cs typeface="Proxima Nova"/>
              <a:sym typeface="Proxima Nova"/>
            </a:endParaRPr>
          </a:p>
        </p:txBody>
      </p:sp>
      <p:pic>
        <p:nvPicPr>
          <p:cNvPr id="99" name="Google Shape;99;p18" title="MV5BYTNjMzkwYTgtZDAwNC00Mjk1LTg4YTAtZjg0OTFkMzc5MjhmXkEyXkFqcGc@._V1_FMjpg_UX1000_.jpg"/>
          <p:cNvPicPr preferRelativeResize="0"/>
          <p:nvPr/>
        </p:nvPicPr>
        <p:blipFill>
          <a:blip r:embed="rId4">
            <a:alphaModFix/>
          </a:blip>
          <a:stretch>
            <a:fillRect/>
          </a:stretch>
        </p:blipFill>
        <p:spPr>
          <a:xfrm>
            <a:off x="5300501" y="1659413"/>
            <a:ext cx="2409650" cy="3216876"/>
          </a:xfrm>
          <a:prstGeom prst="rect">
            <a:avLst/>
          </a:prstGeom>
          <a:noFill/>
          <a:ln>
            <a:noFill/>
          </a:ln>
        </p:spPr>
      </p:pic>
      <p:sp>
        <p:nvSpPr>
          <p:cNvPr id="100" name="Google Shape;100;p18"/>
          <p:cNvSpPr txBox="1"/>
          <p:nvPr/>
        </p:nvSpPr>
        <p:spPr>
          <a:xfrm>
            <a:off x="5180825" y="1212500"/>
            <a:ext cx="2649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Sonic Omens (2022)</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Sonic Evolution Concept</a:t>
            </a:r>
            <a:endParaRPr/>
          </a:p>
        </p:txBody>
      </p:sp>
      <p:sp>
        <p:nvSpPr>
          <p:cNvPr id="106" name="Google Shape;106;p19"/>
          <p:cNvSpPr txBox="1"/>
          <p:nvPr>
            <p:ph idx="1" type="body"/>
          </p:nvPr>
        </p:nvSpPr>
        <p:spPr>
          <a:xfrm>
            <a:off x="180400" y="1152475"/>
            <a:ext cx="8520600" cy="3416400"/>
          </a:xfrm>
          <a:prstGeom prst="rect">
            <a:avLst/>
          </a:prstGeom>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Clr>
                <a:srgbClr val="595959"/>
              </a:buClr>
              <a:buSzPts val="1200"/>
              <a:buFont typeface="Arial"/>
              <a:buChar char="●"/>
            </a:pPr>
            <a:r>
              <a:rPr lang="en" sz="1200">
                <a:solidFill>
                  <a:srgbClr val="595959"/>
                </a:solidFill>
                <a:latin typeface="Arial"/>
                <a:ea typeface="Arial"/>
                <a:cs typeface="Arial"/>
                <a:sym typeface="Arial"/>
              </a:rPr>
              <a:t>Sonic’s memories have been stolen by an unknown entity. Sonic will have to blast through familiar areas to collect his forgotten memories back.</a:t>
            </a:r>
            <a:endParaRPr sz="1200">
              <a:solidFill>
                <a:srgbClr val="595959"/>
              </a:solidFill>
              <a:latin typeface="Arial"/>
              <a:ea typeface="Arial"/>
              <a:cs typeface="Arial"/>
              <a:sym typeface="Arial"/>
            </a:endParaRPr>
          </a:p>
          <a:p>
            <a:pPr indent="-304800" lvl="0" marL="457200" rtl="0" algn="l">
              <a:lnSpc>
                <a:spcPct val="100000"/>
              </a:lnSpc>
              <a:spcBef>
                <a:spcPts val="0"/>
              </a:spcBef>
              <a:spcAft>
                <a:spcPts val="0"/>
              </a:spcAft>
              <a:buClr>
                <a:srgbClr val="595959"/>
              </a:buClr>
              <a:buSzPts val="1200"/>
              <a:buFont typeface="Arial"/>
              <a:buChar char="●"/>
            </a:pPr>
            <a:r>
              <a:rPr lang="en" sz="1200">
                <a:solidFill>
                  <a:srgbClr val="595959"/>
                </a:solidFill>
                <a:latin typeface="Arial"/>
                <a:ea typeface="Arial"/>
                <a:cs typeface="Arial"/>
                <a:sym typeface="Arial"/>
              </a:rPr>
              <a:t>Players will speed through one level that pays homage to the entire Sonic the Hedgehog series. </a:t>
            </a:r>
            <a:endParaRPr sz="1200">
              <a:solidFill>
                <a:srgbClr val="595959"/>
              </a:solidFill>
              <a:latin typeface="Arial"/>
              <a:ea typeface="Arial"/>
              <a:cs typeface="Arial"/>
              <a:sym typeface="Arial"/>
            </a:endParaRPr>
          </a:p>
          <a:p>
            <a:pPr indent="-304800" lvl="0" marL="457200" rtl="0" algn="l">
              <a:lnSpc>
                <a:spcPct val="100000"/>
              </a:lnSpc>
              <a:spcBef>
                <a:spcPts val="0"/>
              </a:spcBef>
              <a:spcAft>
                <a:spcPts val="0"/>
              </a:spcAft>
              <a:buClr>
                <a:srgbClr val="595959"/>
              </a:buClr>
              <a:buSzPts val="1200"/>
              <a:buFont typeface="Arial"/>
              <a:buChar char="●"/>
            </a:pPr>
            <a:r>
              <a:rPr lang="en" sz="1200">
                <a:solidFill>
                  <a:srgbClr val="595959"/>
                </a:solidFill>
                <a:latin typeface="Arial"/>
                <a:ea typeface="Arial"/>
                <a:cs typeface="Arial"/>
                <a:sym typeface="Arial"/>
              </a:rPr>
              <a:t>Different areas in Sonic’s history will be </a:t>
            </a:r>
            <a:r>
              <a:rPr lang="en" sz="1200">
                <a:solidFill>
                  <a:srgbClr val="595959"/>
                </a:solidFill>
                <a:latin typeface="Arial"/>
                <a:ea typeface="Arial"/>
                <a:cs typeface="Arial"/>
                <a:sym typeface="Arial"/>
              </a:rPr>
              <a:t>separated</a:t>
            </a:r>
            <a:r>
              <a:rPr lang="en" sz="1200">
                <a:solidFill>
                  <a:srgbClr val="595959"/>
                </a:solidFill>
                <a:latin typeface="Arial"/>
                <a:ea typeface="Arial"/>
                <a:cs typeface="Arial"/>
                <a:sym typeface="Arial"/>
              </a:rPr>
              <a:t> by portals.</a:t>
            </a:r>
            <a:endParaRPr sz="1200">
              <a:solidFill>
                <a:srgbClr val="595959"/>
              </a:solidFill>
              <a:latin typeface="Arial"/>
              <a:ea typeface="Arial"/>
              <a:cs typeface="Arial"/>
              <a:sym typeface="Arial"/>
            </a:endParaRPr>
          </a:p>
          <a:p>
            <a:pPr indent="-304800" lvl="0" marL="457200" rtl="0" algn="l">
              <a:lnSpc>
                <a:spcPct val="100000"/>
              </a:lnSpc>
              <a:spcBef>
                <a:spcPts val="0"/>
              </a:spcBef>
              <a:spcAft>
                <a:spcPts val="0"/>
              </a:spcAft>
              <a:buClr>
                <a:srgbClr val="595959"/>
              </a:buClr>
              <a:buSzPts val="1200"/>
              <a:buFont typeface="Arial"/>
              <a:buChar char="●"/>
            </a:pPr>
            <a:r>
              <a:rPr lang="en" sz="1200">
                <a:solidFill>
                  <a:srgbClr val="595959"/>
                </a:solidFill>
                <a:latin typeface="Arial"/>
                <a:ea typeface="Arial"/>
                <a:cs typeface="Arial"/>
                <a:sym typeface="Arial"/>
              </a:rPr>
              <a:t>Areas will contain memory capsules containing an ability that was introduced in the respective game of that area.</a:t>
            </a:r>
            <a:endParaRPr sz="1200">
              <a:solidFill>
                <a:srgbClr val="595959"/>
              </a:solidFill>
              <a:latin typeface="Arial"/>
              <a:ea typeface="Arial"/>
              <a:cs typeface="Arial"/>
              <a:sym typeface="Arial"/>
            </a:endParaRPr>
          </a:p>
          <a:p>
            <a:pPr indent="-304800" lvl="0" marL="457200" rtl="0" algn="l">
              <a:lnSpc>
                <a:spcPct val="100000"/>
              </a:lnSpc>
              <a:spcBef>
                <a:spcPts val="0"/>
              </a:spcBef>
              <a:spcAft>
                <a:spcPts val="0"/>
              </a:spcAft>
              <a:buClr>
                <a:srgbClr val="595959"/>
              </a:buClr>
              <a:buSzPts val="1200"/>
              <a:buFont typeface="Arial"/>
              <a:buChar char="●"/>
            </a:pPr>
            <a:r>
              <a:rPr lang="en" sz="1200">
                <a:solidFill>
                  <a:srgbClr val="595959"/>
                </a:solidFill>
                <a:latin typeface="Arial"/>
                <a:ea typeface="Arial"/>
                <a:cs typeface="Arial"/>
                <a:sym typeface="Arial"/>
              </a:rPr>
              <a:t>The game will be jam packed with enemies, areas, and easter eggs from all across Sonic’s history. </a:t>
            </a:r>
            <a:endParaRPr sz="1200">
              <a:solidFill>
                <a:srgbClr val="595959"/>
              </a:solidFill>
              <a:latin typeface="Arial"/>
              <a:ea typeface="Arial"/>
              <a:cs typeface="Arial"/>
              <a:sym typeface="Arial"/>
            </a:endParaRPr>
          </a:p>
          <a:p>
            <a:pPr indent="0" lvl="0" marL="457200" rtl="0" algn="l">
              <a:lnSpc>
                <a:spcPct val="100000"/>
              </a:lnSpc>
              <a:spcBef>
                <a:spcPts val="0"/>
              </a:spcBef>
              <a:spcAft>
                <a:spcPts val="0"/>
              </a:spcAft>
              <a:buNone/>
            </a:pPr>
            <a:r>
              <a:t/>
            </a:r>
            <a:endParaRPr/>
          </a:p>
        </p:txBody>
      </p:sp>
      <p:pic>
        <p:nvPicPr>
          <p:cNvPr id="107" name="Google Shape;107;p19" title="320px-Sonic_generations_10.jpg"/>
          <p:cNvPicPr preferRelativeResize="0"/>
          <p:nvPr/>
        </p:nvPicPr>
        <p:blipFill>
          <a:blip r:embed="rId3">
            <a:alphaModFix/>
          </a:blip>
          <a:stretch>
            <a:fillRect/>
          </a:stretch>
        </p:blipFill>
        <p:spPr>
          <a:xfrm>
            <a:off x="2374779" y="2521100"/>
            <a:ext cx="4456250" cy="2506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Sonic’s Abilities - Running</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Sonic moves, he will gain speed.</a:t>
            </a:r>
            <a:endParaRPr/>
          </a:p>
          <a:p>
            <a:pPr indent="0" lvl="0" marL="0" rtl="0" algn="l">
              <a:spcBef>
                <a:spcPts val="1200"/>
              </a:spcBef>
              <a:spcAft>
                <a:spcPts val="1200"/>
              </a:spcAft>
              <a:buNone/>
            </a:pPr>
            <a:r>
              <a:rPr lang="en"/>
              <a:t>Game Introduced: Sonic the Hedgehog (1991)</a:t>
            </a:r>
            <a:endParaRPr/>
          </a:p>
        </p:txBody>
      </p:sp>
      <p:pic>
        <p:nvPicPr>
          <p:cNvPr id="114" name="Google Shape;114;p20" title="200.gif"/>
          <p:cNvPicPr preferRelativeResize="0"/>
          <p:nvPr/>
        </p:nvPicPr>
        <p:blipFill>
          <a:blip r:embed="rId3">
            <a:alphaModFix/>
          </a:blip>
          <a:stretch>
            <a:fillRect/>
          </a:stretch>
        </p:blipFill>
        <p:spPr>
          <a:xfrm>
            <a:off x="2548538" y="2298100"/>
            <a:ext cx="4046925" cy="2312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Sonic’s Abilities - Jumping</a:t>
            </a:r>
            <a:endParaRPr/>
          </a:p>
        </p:txBody>
      </p:sp>
      <p:sp>
        <p:nvSpPr>
          <p:cNvPr id="120" name="Google Shape;120;p21"/>
          <p:cNvSpPr txBox="1"/>
          <p:nvPr>
            <p:ph idx="1" type="body"/>
          </p:nvPr>
        </p:nvSpPr>
        <p:spPr>
          <a:xfrm>
            <a:off x="311700" y="1152475"/>
            <a:ext cx="5202600" cy="3782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Sonic can jump to reach higher areas or avoid obstacles. When he does so he curls up into a ball. Any enemies that collide with Sonic as he jumps are destroyed.</a:t>
            </a:r>
            <a:endParaRPr/>
          </a:p>
          <a:p>
            <a:pPr indent="0" lvl="0" marL="0" rtl="0" algn="l">
              <a:spcBef>
                <a:spcPts val="1200"/>
              </a:spcBef>
              <a:spcAft>
                <a:spcPts val="0"/>
              </a:spcAft>
              <a:buNone/>
            </a:pPr>
            <a:r>
              <a:rPr lang="en"/>
              <a:t>Game Introduced: Sonic the Hedgehog (1991)</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After jumping, Sonic can perform a </a:t>
            </a:r>
            <a:r>
              <a:rPr lang="en" u="sng"/>
              <a:t>double jump</a:t>
            </a:r>
            <a:r>
              <a:rPr lang="en"/>
              <a:t>.</a:t>
            </a:r>
            <a:endParaRPr/>
          </a:p>
          <a:p>
            <a:pPr indent="0" lvl="0" marL="0" rtl="0" algn="l">
              <a:spcBef>
                <a:spcPts val="1200"/>
              </a:spcBef>
              <a:spcAft>
                <a:spcPts val="0"/>
              </a:spcAft>
              <a:buNone/>
            </a:pPr>
            <a:r>
              <a:rPr lang="en"/>
              <a:t>Game Introduced:</a:t>
            </a:r>
            <a:endParaRPr/>
          </a:p>
          <a:p>
            <a:pPr indent="0" lvl="0" marL="0" rtl="0" algn="l">
              <a:spcBef>
                <a:spcPts val="1200"/>
              </a:spcBef>
              <a:spcAft>
                <a:spcPts val="0"/>
              </a:spcAft>
              <a:buNone/>
            </a:pPr>
            <a:r>
              <a:rPr lang="en"/>
              <a:t>Sonic the Hedgehog 3 &amp; Knuckles (1994) (With Lightning Shield)</a:t>
            </a:r>
            <a:endParaRPr/>
          </a:p>
          <a:p>
            <a:pPr indent="0" lvl="0" marL="0" rtl="0" algn="l">
              <a:spcBef>
                <a:spcPts val="1200"/>
              </a:spcBef>
              <a:spcAft>
                <a:spcPts val="0"/>
              </a:spcAft>
              <a:buNone/>
            </a:pPr>
            <a:r>
              <a:rPr lang="en"/>
              <a:t>Sonic Colors (2010) (Naturally)</a:t>
            </a:r>
            <a:endParaRPr/>
          </a:p>
          <a:p>
            <a:pPr indent="0" lvl="0" marL="0" rtl="0" algn="l">
              <a:spcBef>
                <a:spcPts val="1200"/>
              </a:spcBef>
              <a:spcAft>
                <a:spcPts val="1200"/>
              </a:spcAft>
              <a:buNone/>
            </a:pPr>
            <a:r>
              <a:rPr lang="en"/>
              <a:t>				</a:t>
            </a:r>
            <a:endParaRPr/>
          </a:p>
        </p:txBody>
      </p:sp>
      <p:pic>
        <p:nvPicPr>
          <p:cNvPr id="121" name="Google Shape;121;p21" title="200.gif"/>
          <p:cNvPicPr preferRelativeResize="0"/>
          <p:nvPr/>
        </p:nvPicPr>
        <p:blipFill>
          <a:blip r:embed="rId3">
            <a:alphaModFix/>
          </a:blip>
          <a:stretch>
            <a:fillRect/>
          </a:stretch>
        </p:blipFill>
        <p:spPr>
          <a:xfrm>
            <a:off x="5652100" y="1898100"/>
            <a:ext cx="3333750" cy="190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